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30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8" r:id="rId21"/>
    <p:sldId id="280" r:id="rId22"/>
    <p:sldId id="281" r:id="rId23"/>
    <p:sldId id="272" r:id="rId24"/>
    <p:sldId id="273" r:id="rId25"/>
    <p:sldId id="275" r:id="rId26"/>
    <p:sldId id="274" r:id="rId27"/>
    <p:sldId id="282" r:id="rId28"/>
    <p:sldId id="277" r:id="rId29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7"/>
  </p:normalViewPr>
  <p:slideViewPr>
    <p:cSldViewPr snapToGrid="0" snapToObjects="1">
      <p:cViewPr varScale="1">
        <p:scale>
          <a:sx n="141" d="100"/>
          <a:sy n="141" d="100"/>
        </p:scale>
        <p:origin x="800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0.tiff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1B1D6-C52C-894E-8126-5742C0A4A750}" type="datetimeFigureOut">
              <a:rPr lang="en-US" smtClean="0"/>
              <a:t>1/17/18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3071F3-588D-8942-BBAE-AF7A0B40E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414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3071F3-588D-8942-BBAE-AF7A0B40E1C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886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3071F3-588D-8942-BBAE-AF7A0B40E1C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96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3071F3-588D-8942-BBAE-AF7A0B40E1C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349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3071F3-588D-8942-BBAE-AF7A0B40E1C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02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6" name="Picture 35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Picture 71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3" name="Picture 72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Picture 108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10" name="Picture 109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Picture 145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47" name="Picture 146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4" Type="http://schemas.openxmlformats.org/officeDocument/2006/relationships/image" Target="../media/image4.jpe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8.xml"/><Relationship Id="rId13" Type="http://schemas.openxmlformats.org/officeDocument/2006/relationships/theme" Target="../theme/theme4.xml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-9000" y="5213880"/>
            <a:ext cx="8385840" cy="51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lang="es-G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lang="es-G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s-GT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del texto de título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-9000" y="5213880"/>
            <a:ext cx="8386560" cy="51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lang="es-G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lang="es-G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s-GT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del texto de título</a:t>
            </a: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-9000" y="5213880"/>
            <a:ext cx="8386560" cy="51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lang="es-G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lang="es-G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s-GT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del texto de título</a:t>
            </a: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-9000" y="5213880"/>
            <a:ext cx="8386560" cy="51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lang="es-G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lang="es-G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s-GT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del texto de título</a:t>
            </a: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tiff"/><Relationship Id="rId3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cipy.org/doc/numpy-1.12.0/reference/generated/numpy.matmul.html" TargetMode="External"/><Relationship Id="rId4" Type="http://schemas.openxmlformats.org/officeDocument/2006/relationships/hyperlink" Target="https://docs.scipy.org/doc/numpy-1.13.0/reference/generated/numpy.dot.html" TargetMode="External"/><Relationship Id="rId5" Type="http://schemas.openxmlformats.org/officeDocument/2006/relationships/hyperlink" Target="https://www.tutorialspoint.com/numpy/numpy_matmul.htm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3200400" y="417240"/>
            <a:ext cx="5690160" cy="86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s-GT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Universidad Francisco Marroquín</a:t>
            </a:r>
            <a:endParaRPr lang="es-GT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3312000" y="2232000"/>
            <a:ext cx="5684760" cy="109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Machine Learning</a:t>
            </a:r>
            <a:endParaRPr lang="es-GT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Primer semestre 2018</a:t>
            </a:r>
            <a:endParaRPr lang="es-GT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lang="es-GT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TextShape 3"/>
          <p:cNvSpPr txBox="1"/>
          <p:nvPr/>
        </p:nvSpPr>
        <p:spPr>
          <a:xfrm>
            <a:off x="216000" y="1093320"/>
            <a:ext cx="8475840" cy="3658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Matrices</a:t>
            </a: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 ejemplo, para el caso anterior de 2 usuarios de los cuales interesa su estatura y edad, podríamos agruparlos en una matriz de 2X2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 número de filas de la matriz será igual a el número de objetos que deseamos  representar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 número de columnas será igual al número de atributos,componentes,variables o dimensiones de cada objeto.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 tenemos 2 casas, y de cada casa nos interesan 3 componentes(variables ,atributos o dimensiones) tendremos una matriz de 2X3   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216000" y="1093320"/>
            <a:ext cx="8475840" cy="2102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Matrices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Podemos  pensar en un vector también como una matriz :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 una sola fila y muchas columnas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 una sola columna y muchas filas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3" name="Picture 182"/>
          <p:cNvPicPr/>
          <p:nvPr/>
        </p:nvPicPr>
        <p:blipFill>
          <a:blip r:embed="rId2"/>
          <a:stretch/>
        </p:blipFill>
        <p:spPr>
          <a:xfrm>
            <a:off x="3058560" y="2664720"/>
            <a:ext cx="2629440" cy="172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TextShape 3"/>
          <p:cNvSpPr txBox="1"/>
          <p:nvPr/>
        </p:nvSpPr>
        <p:spPr>
          <a:xfrm>
            <a:off x="216000" y="1093320"/>
            <a:ext cx="8475840" cy="29527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Matrices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Como representamos matrices en Python ? La mejor manera es hacerlo a través de NumPy y la podemos construir de varias maneras(desarrolladas durante el curso), por ejemplo: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 queremos crear una matriz con la altura y edad de los 2 usuarios que vimos en el  ejemplo antes , escribiríamos:</a:t>
            </a:r>
            <a:r>
              <a:t/>
            </a:r>
            <a:br/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usuarios  = np.matrix([[1.75 , 23],[1.72 , 24]])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7" name="Picture 186"/>
          <p:cNvPicPr/>
          <p:nvPr/>
        </p:nvPicPr>
        <p:blipFill>
          <a:blip r:embed="rId2"/>
          <a:stretch/>
        </p:blipFill>
        <p:spPr>
          <a:xfrm>
            <a:off x="2448000" y="3456000"/>
            <a:ext cx="4543200" cy="942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TextShape 3"/>
          <p:cNvSpPr txBox="1"/>
          <p:nvPr/>
        </p:nvSpPr>
        <p:spPr>
          <a:xfrm>
            <a:off x="216000" y="1093320"/>
            <a:ext cx="8475840" cy="4369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Tensores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 tensor es una colección n-dimensional de números, por ejemplo una colección tri-dimensional sería un cubo de de números.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Aunque es humanamente imposible visualizar mas de 3 dimensiones, en una computadora podemos representar muchas mas dimensiones.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 asocia a cada tensor un número llamado rango, u orden del tensor que indica cuantas dimensiones tiene.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Los objetos que ya mencionamos antes, son también casos especiales de tensores: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Escalares: tensor de rango u orden 0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Vectores: tensor de rango u orden 1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Matrices: tensor de rango u orden 2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1" name="Picture 190"/>
          <p:cNvPicPr/>
          <p:nvPr/>
        </p:nvPicPr>
        <p:blipFill>
          <a:blip r:embed="rId2"/>
          <a:stretch/>
        </p:blipFill>
        <p:spPr>
          <a:xfrm>
            <a:off x="5976000" y="3602880"/>
            <a:ext cx="1728000" cy="1322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TextShape 3"/>
          <p:cNvSpPr txBox="1"/>
          <p:nvPr/>
        </p:nvSpPr>
        <p:spPr>
          <a:xfrm>
            <a:off x="216000" y="1093320"/>
            <a:ext cx="8475840" cy="351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Tensores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programación todos los tensores de rango &gt; 0 (vectores, matrices, tensores) son llamados arreglos: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Vector: arreglo de 1 dimension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Matriz: arreglo de 2 dimensiones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Tensor tridimensional: arreglo de 3 dimensiones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Tensor n-dimensional: arreglo de n dimensiones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5" name="Picture 194"/>
          <p:cNvPicPr/>
          <p:nvPr/>
        </p:nvPicPr>
        <p:blipFill>
          <a:blip r:embed="rId2"/>
          <a:stretch/>
        </p:blipFill>
        <p:spPr>
          <a:xfrm>
            <a:off x="2363400" y="2971080"/>
            <a:ext cx="4087440" cy="211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TextShape 3"/>
          <p:cNvSpPr txBox="1"/>
          <p:nvPr/>
        </p:nvSpPr>
        <p:spPr>
          <a:xfrm>
            <a:off x="216000" y="1093320"/>
            <a:ext cx="8475840" cy="351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Tensores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 conjunto de imágenes es un ejemplo de datos que pueden ser representados en la computadora con tensores.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 imágenes en blanco y negro, si resolución de la imagen es de 100X200 pixeles, cada imágen se representará como una matriz de tamaño 100x200, pero que pasa si tenemos 50 imágenes? 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Tendremos un tensor de </a:t>
            </a:r>
            <a:r>
              <a:rPr lang="es-GT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50X100X200</a:t>
            </a: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TextShape 3"/>
          <p:cNvSpPr txBox="1"/>
          <p:nvPr/>
        </p:nvSpPr>
        <p:spPr>
          <a:xfrm>
            <a:off x="216000" y="1093320"/>
            <a:ext cx="8475840" cy="351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buClr>
                <a:srgbClr val="000000"/>
              </a:buClr>
              <a:buSzPct val="45000"/>
            </a:pPr>
            <a:r>
              <a:rPr lang="es-GT" sz="2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Acceder a elementos específicos de un </a:t>
            </a:r>
            <a:r>
              <a:rPr lang="es-GT" sz="2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tensor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algunos casos necesitamos acceder a valores especificos de un tensor(ya sea un vector, una matriz o de n-dimensiones)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Esto es comunmente conocido en programacion como “subsetting” , “indexing” o “slicing”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Esto </a:t>
            </a: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nos servira ya </a:t>
            </a:r>
            <a:r>
              <a:rPr lang="es-GT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sea para consultar(leer) datos, o almacenarlos(escribirlos)  </a:t>
            </a: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TextShape 3"/>
          <p:cNvSpPr txBox="1"/>
          <p:nvPr/>
        </p:nvSpPr>
        <p:spPr>
          <a:xfrm>
            <a:off x="216000" y="1093320"/>
            <a:ext cx="8475840" cy="351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buClr>
                <a:srgbClr val="000000"/>
              </a:buClr>
              <a:buSzPct val="45000"/>
            </a:pPr>
            <a:r>
              <a:rPr lang="es-GT" sz="2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Acceder a elementos específicos de un </a:t>
            </a:r>
            <a:r>
              <a:rPr lang="es-GT" sz="2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tensor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 ejemplo: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Acceder a un solo elemento de un vector, en el ejemplo de el vector de casas, acceder a el numero de cuartos unicamente.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Acceder a una fila especifica de una matriz: en la matriz de usuarios, podria interesarnos unicamente el primer usuario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Acceder a ciertas columnas para una unica fila en una matriz: por ejemplo acceder solo a la edad del primer usuario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Podemos requerir acceder a varios elementos (no neceasariamente uno), por ejemplo: acceder a las primeras 5 filas de una matriz de 10 filas, y consultar unicamente 3 columnas de 6.</a:t>
            </a:r>
          </a:p>
        </p:txBody>
      </p:sp>
    </p:spTree>
    <p:extLst>
      <p:ext uri="{BB962C8B-B14F-4D97-AF65-F5344CB8AC3E}">
        <p14:creationId xmlns:p14="http://schemas.microsoft.com/office/powerpoint/2010/main" val="2187942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TextShape 3"/>
          <p:cNvSpPr txBox="1"/>
          <p:nvPr/>
        </p:nvSpPr>
        <p:spPr>
          <a:xfrm>
            <a:off x="216000" y="1093320"/>
            <a:ext cx="8475840" cy="351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buClr>
                <a:srgbClr val="000000"/>
              </a:buClr>
              <a:buSzPct val="45000"/>
            </a:pPr>
            <a:r>
              <a:rPr lang="es-GT" sz="2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Acceder a elementos específicos de un </a:t>
            </a:r>
            <a:r>
              <a:rPr lang="es-GT" sz="2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tensor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Python (y en programacion en general) se llama “index” al numero o posicion de elemento deseado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Python, los index inician en 0, no en 1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Esto significa que si queremos acceder el primer elemento de un vector, el index sera 0, si deseamos obtener el segundo, el index sera 1 y asi sucesivamente</a:t>
            </a:r>
            <a:endParaRPr lang="es-GT" sz="2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083" y="3328364"/>
            <a:ext cx="2717626" cy="15505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20" y="3323730"/>
            <a:ext cx="3883684" cy="16135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8490" y="3191125"/>
            <a:ext cx="1874068" cy="1667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8201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 dirty="0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TextShape 3"/>
          <p:cNvSpPr txBox="1"/>
          <p:nvPr/>
        </p:nvSpPr>
        <p:spPr>
          <a:xfrm>
            <a:off x="216000" y="1093320"/>
            <a:ext cx="8475840" cy="351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buClr>
                <a:srgbClr val="000000"/>
              </a:buClr>
              <a:buSzPct val="45000"/>
            </a:pPr>
            <a:r>
              <a:rPr lang="es-GT" sz="2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Operaciones entre objetos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 dirty="0" smtClean="0">
                <a:uFill>
                  <a:solidFill>
                    <a:srgbClr val="FFFFFF"/>
                  </a:solidFill>
                </a:uFill>
                <a:latin typeface="Arial"/>
              </a:rPr>
              <a:t>  Ya definimos los objetos con los que trabajaremos en </a:t>
            </a:r>
            <a:r>
              <a:rPr lang="es-GT" sz="2000" spc="-1" dirty="0">
                <a:uFill>
                  <a:solidFill>
                    <a:srgbClr val="FFFFFF"/>
                  </a:solidFill>
                </a:uFill>
                <a:latin typeface="Calibri"/>
              </a:rPr>
              <a:t>álgebra </a:t>
            </a:r>
            <a:r>
              <a:rPr lang="es-GT" sz="2000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lineal, y como acceder a sus elementos, pero que operaciones realizaremos con ellos?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Aritmetica entre un vector,matriz o tensor y un escalar.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Aritmetica entre 2 elementos.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Multiplicacion matricial, tambien conocida como producto punto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Transpuesta de una matriz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Inversa de una matriz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Existen otras,pero las antes mencionadas son las que utilizaremos en ML comunmente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spc="-1" dirty="0" smtClean="0"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spc="-1" dirty="0">
              <a:uFill>
                <a:solidFill>
                  <a:srgbClr val="FFFFFF"/>
                </a:solidFill>
              </a:uFill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711262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448920" y="43380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Rama de la matemática que estudia los espacios vectoriales y transformaciones lineales.</a:t>
            </a:r>
            <a:r>
              <a:rPr lang="es-GT" sz="2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endParaRPr lang="es-GT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Estudia conceptos tales como : vectores, matrices y tensores y las operaciones entre otros.</a:t>
            </a: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 origen se remonta a la resolución de sistemas de ecuaciones lineales de  de múltiples variables  de manera simultanea. Por ejemplo los métodos de Gauss y Gauss-Jordan </a:t>
            </a: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2" name="Picture 151"/>
          <p:cNvPicPr/>
          <p:nvPr/>
        </p:nvPicPr>
        <p:blipFill>
          <a:blip r:embed="rId2"/>
          <a:stretch/>
        </p:blipFill>
        <p:spPr>
          <a:xfrm>
            <a:off x="3092760" y="3384000"/>
            <a:ext cx="2883240" cy="1615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TextShape 3"/>
          <p:cNvSpPr txBox="1"/>
          <p:nvPr/>
        </p:nvSpPr>
        <p:spPr>
          <a:xfrm>
            <a:off x="216000" y="1093320"/>
            <a:ext cx="8475840" cy="351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Aritmetica entre tensor y un escalar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Podemos aplicar operaciones aritmeticas entre un tensor(ya sea vector, matriz o n-dimensional) y un escalar.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 resultado final sera: aplicar la operación a cada elemento del tensor individualmente</a:t>
            </a:r>
            <a:r>
              <a:rPr lang="es-GT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  <a:endParaRPr lang="es-GT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 ejemplo, si tenemos un vector llamado pago_dolares, que conteniene 3 pagos hechos por una persona en dolares y un escalar llamado ”tipo de cambio” que indica el cambio de dolares a quetzales para el dia y queremos obtener </a:t>
            </a:r>
            <a:r>
              <a:rPr lang="es-GT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 equivalente, </a:t>
            </a:r>
            <a:r>
              <a:rPr lang="es-GT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haremos:</a:t>
            </a:r>
            <a:r>
              <a:rPr lang="es-GT" sz="20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/>
            </a:r>
            <a:br>
              <a:rPr lang="es-GT" sz="20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</a:br>
            <a:endParaRPr lang="es-GT" sz="20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459" y="3906355"/>
            <a:ext cx="3092381" cy="1068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20" y="3753100"/>
            <a:ext cx="4840461" cy="11637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TextShape 3"/>
          <p:cNvSpPr txBox="1"/>
          <p:nvPr/>
        </p:nvSpPr>
        <p:spPr>
          <a:xfrm>
            <a:off x="216000" y="1093320"/>
            <a:ext cx="8475840" cy="2645761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buClr>
                <a:srgbClr val="000000"/>
              </a:buClr>
              <a:buSzPct val="45000"/>
            </a:pPr>
            <a:r>
              <a:rPr lang="es-GT" sz="2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Operaciones elemento por </a:t>
            </a:r>
            <a:r>
              <a:rPr lang="es-GT" sz="2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elemento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Las operaciones elemento por elemento entre 2 tensores, simplemente realizan una operación para cada pareja de objetos correspondiente.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 ejemplo si tenemos 2 vectores de 2 elementos cada uno, al sumar(o bien podria ser cualquier operación aritmetica)  obtendremos un tercer vector, cuyos elementos son la suma de cada par de elementos correspondientes.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 ejemplo: tenemos 2 casas, y de cada casa sabemos cuantos cuartos tiene, y cuantos parqueos tiene. Nos dicen que se construira una tercera casa que tiene tantos cuartos como la suma de cuartos de ambas casas, igual en parqueos.</a:t>
            </a:r>
            <a:endParaRPr lang="es-GT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700" y="3995761"/>
            <a:ext cx="1960253" cy="10663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4733" y="4084230"/>
            <a:ext cx="2806700" cy="876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TextShape 3"/>
          <p:cNvSpPr txBox="1"/>
          <p:nvPr/>
        </p:nvSpPr>
        <p:spPr>
          <a:xfrm>
            <a:off x="216000" y="1093320"/>
            <a:ext cx="8719770" cy="12062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buClr>
                <a:srgbClr val="000000"/>
              </a:buClr>
              <a:buSzPct val="45000"/>
            </a:pPr>
            <a:r>
              <a:rPr lang="es-GT" sz="2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Transpuesta de una matriz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transpuesta de una matriz A es otra matriz B en la cual las filas de B corresponden a las columnas de A, y las columnas de B corresponden a las filas de B </a:t>
            </a: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021" y="2956254"/>
            <a:ext cx="2946130" cy="12459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668" y="2880237"/>
            <a:ext cx="2290957" cy="13980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536" y="2384900"/>
            <a:ext cx="2035987" cy="5319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5925" y="4278262"/>
            <a:ext cx="8528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Muchas</a:t>
            </a:r>
            <a:r>
              <a:rPr lang="en-US" dirty="0" smtClean="0"/>
              <a:t> </a:t>
            </a:r>
            <a:r>
              <a:rPr lang="en-US" dirty="0" err="1" smtClean="0"/>
              <a:t>veces</a:t>
            </a:r>
            <a:r>
              <a:rPr lang="en-US" dirty="0" smtClean="0"/>
              <a:t> </a:t>
            </a:r>
            <a:r>
              <a:rPr lang="en-US" dirty="0" err="1" smtClean="0"/>
              <a:t>utilizamos</a:t>
            </a:r>
            <a:r>
              <a:rPr lang="en-US" dirty="0" smtClean="0"/>
              <a:t> la </a:t>
            </a:r>
            <a:r>
              <a:rPr lang="en-US" dirty="0" err="1" smtClean="0"/>
              <a:t>transpuesta</a:t>
            </a:r>
            <a:r>
              <a:rPr lang="en-US" dirty="0" smtClean="0"/>
              <a:t> a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matriz</a:t>
            </a:r>
            <a:r>
              <a:rPr lang="en-US" dirty="0" smtClean="0"/>
              <a:t>,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paso</a:t>
            </a:r>
            <a:r>
              <a:rPr lang="en-US" dirty="0" smtClean="0"/>
              <a:t> </a:t>
            </a:r>
            <a:r>
              <a:rPr lang="en-US" dirty="0" err="1" smtClean="0"/>
              <a:t>previo</a:t>
            </a:r>
            <a:r>
              <a:rPr lang="en-US" dirty="0" smtClean="0"/>
              <a:t> a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multiplicacion</a:t>
            </a:r>
            <a:r>
              <a:rPr lang="en-US" dirty="0" smtClean="0"/>
              <a:t> </a:t>
            </a:r>
            <a:r>
              <a:rPr lang="en-US" dirty="0" err="1" smtClean="0"/>
              <a:t>matricial</a:t>
            </a:r>
            <a:r>
              <a:rPr lang="en-US" dirty="0" smtClean="0"/>
              <a:t> de </a:t>
            </a:r>
            <a:r>
              <a:rPr lang="en-US" dirty="0" err="1" smtClean="0"/>
              <a:t>manera</a:t>
            </a:r>
            <a:r>
              <a:rPr lang="en-US" dirty="0" smtClean="0"/>
              <a:t> que las </a:t>
            </a:r>
            <a:r>
              <a:rPr lang="en-US" dirty="0" err="1" smtClean="0"/>
              <a:t>dimensiones</a:t>
            </a:r>
            <a:r>
              <a:rPr lang="en-US" dirty="0" smtClean="0"/>
              <a:t> </a:t>
            </a:r>
            <a:r>
              <a:rPr lang="en-US" dirty="0" err="1" smtClean="0"/>
              <a:t>coincidan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TextShape 3"/>
          <p:cNvSpPr txBox="1"/>
          <p:nvPr/>
        </p:nvSpPr>
        <p:spPr>
          <a:xfrm>
            <a:off x="216000" y="1093320"/>
            <a:ext cx="8475840" cy="2908312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buClr>
                <a:srgbClr val="000000"/>
              </a:buClr>
              <a:buSzPct val="45000"/>
            </a:pPr>
            <a:r>
              <a:rPr lang="es-GT" sz="2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Producto punto o multiplicación </a:t>
            </a:r>
            <a:r>
              <a:rPr lang="es-GT" sz="2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matricial( AXB)</a:t>
            </a:r>
            <a:endParaRPr lang="es-GT" sz="20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Basicamente permite combinar u operar columnas de una matriz con filas de otro</a:t>
            </a:r>
            <a:endParaRPr lang="es-GT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Operacion muy importante en ML , desarrollaremos el tema a fondo.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 poder realizar esta operación, el numero de columnas de la matriz A debe coincidir con el numero de filas de la matriz B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 resultado es otra matriz que tiene tamanio: nXm ,donde n es el numero de filas de la matriz A y m  es el numero de columnas de la matriz B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180" y="3661452"/>
            <a:ext cx="1357204" cy="14541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TextShape 3"/>
          <p:cNvSpPr txBox="1"/>
          <p:nvPr/>
        </p:nvSpPr>
        <p:spPr>
          <a:xfrm>
            <a:off x="216000" y="1093320"/>
            <a:ext cx="8475840" cy="240131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buClr>
                <a:srgbClr val="000000"/>
              </a:buClr>
              <a:buSzPct val="45000"/>
            </a:pPr>
            <a:r>
              <a:rPr lang="es-GT" sz="2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Producto punto o multiplicación </a:t>
            </a:r>
            <a:r>
              <a:rPr lang="es-GT" sz="2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matricial( AXB)</a:t>
            </a:r>
            <a:endParaRPr lang="es-GT" sz="20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Python, utilizaremos las funciones matmul() o dot() de NumPy</a:t>
            </a: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3"/>
              </a:rPr>
              <a:t>https://</a:t>
            </a: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3"/>
              </a:rPr>
              <a:t>docs.scipy.org/doc/numpy-1.12.0/reference/generated/numpy.matmul.html</a:t>
            </a:r>
            <a:endParaRPr lang="es-GT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4"/>
              </a:rPr>
              <a:t>https://</a:t>
            </a: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4"/>
              </a:rPr>
              <a:t>docs.scipy.org/doc/numpy-1.13.0/reference/generated/numpy.dot.html</a:t>
            </a:r>
            <a:endParaRPr lang="es-GT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673200" lvl="1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5"/>
              </a:rPr>
              <a:t>https://</a:t>
            </a:r>
            <a:r>
              <a:rPr lang="es-GT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5"/>
              </a:rPr>
              <a:t>www.tutorialspoint.com/numpy/numpy_matmul.htm</a:t>
            </a:r>
            <a:endParaRPr lang="es-GT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745734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008000" y="432000"/>
            <a:ext cx="809028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2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Muchas gracias</a:t>
            </a:r>
            <a:endParaRPr lang="es-GT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1544760" y="1105200"/>
            <a:ext cx="6157080" cy="47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9" name="CustomShape 3"/>
          <p:cNvSpPr/>
          <p:nvPr/>
        </p:nvSpPr>
        <p:spPr>
          <a:xfrm>
            <a:off x="352800" y="1583640"/>
            <a:ext cx="8501040" cy="2086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0" name="CustomShape 4"/>
          <p:cNvSpPr/>
          <p:nvPr/>
        </p:nvSpPr>
        <p:spPr>
          <a:xfrm>
            <a:off x="640080" y="1737360"/>
            <a:ext cx="2841840" cy="595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Preguntas o comentarios?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Muchas gracias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448920" y="43380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397080" y="1152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Diversas aplicaciones y relaciones con otras ciencias, por ejemplo: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Física: medir la magnitud y dirección de diversas cantidades físicas como la velocidad o aceleración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Resolución de sistemas de ecuaciones lineales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Coordenadas en el plano y el espacio(posiblemente multidimensional)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lvl="1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Por ejemplo, en un plano un vector consta de 2 componentes: x, y , es decir consiste en un par ordenado de números [x,y].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lvl="1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En este caso consta únicamente de 2 dimensiones,pero un vector puede tener n dimensiones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5" name="Picture 154"/>
          <p:cNvPicPr/>
          <p:nvPr/>
        </p:nvPicPr>
        <p:blipFill>
          <a:blip r:embed="rId2"/>
          <a:stretch/>
        </p:blipFill>
        <p:spPr>
          <a:xfrm>
            <a:off x="2808000" y="3436920"/>
            <a:ext cx="1800000" cy="1640160"/>
          </a:xfrm>
          <a:prstGeom prst="rect">
            <a:avLst/>
          </a:prstGeom>
          <a:ln>
            <a:noFill/>
          </a:ln>
        </p:spPr>
      </p:pic>
      <p:pic>
        <p:nvPicPr>
          <p:cNvPr id="156" name="Picture 155"/>
          <p:cNvPicPr/>
          <p:nvPr/>
        </p:nvPicPr>
        <p:blipFill>
          <a:blip r:embed="rId3"/>
          <a:stretch/>
        </p:blipFill>
        <p:spPr>
          <a:xfrm>
            <a:off x="5328000" y="3312000"/>
            <a:ext cx="2592000" cy="1730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448920" y="43380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Aplicación en ML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Para ciencias de la computación y ciencia de datos, el uso del álgebra lineal que nos interesa ,es el poder representar datos relacionados dentro de la computadora.</a:t>
            </a: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Por ejemplo , si sabemos información de una casa tal como: tiene 4 cuartos, 1 parqueo, podríamos representar esto como un vector de 2 dimensiones:</a:t>
            </a:r>
            <a:r>
              <a:t/>
            </a:r>
            <a:br/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casa1 = [4,2]    </a:t>
            </a: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 conocemos otra casa con 3 cuartos, 2 parqueos, lo representaremos como el vector :</a:t>
            </a:r>
            <a:r>
              <a:t/>
            </a:r>
            <a:br/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casa2 = [3,2]</a:t>
            </a: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Esto nos sera muy útil en programación, tanto en ML y ciencia de datos, como en cualquier otro programa  o aplicación ya que necesitamos representar datos relacionados o asociados.</a:t>
            </a: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TextShape 3"/>
          <p:cNvSpPr txBox="1"/>
          <p:nvPr/>
        </p:nvSpPr>
        <p:spPr>
          <a:xfrm>
            <a:off x="648000" y="1440000"/>
            <a:ext cx="7920000" cy="2138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Podemos identificar 4 tipos de objetos en álgebra lineal</a:t>
            </a: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Escalares</a:t>
            </a: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Vectores</a:t>
            </a: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Matrices</a:t>
            </a: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Tensores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ML usaremos los 4.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Python usaremos NumPy para representar y realizar operaciones con estos objetos</a:t>
            </a:r>
          </a:p>
        </p:txBody>
      </p:sp>
      <p:pic>
        <p:nvPicPr>
          <p:cNvPr id="162" name="Picture 161"/>
          <p:cNvPicPr/>
          <p:nvPr/>
        </p:nvPicPr>
        <p:blipFill>
          <a:blip r:embed="rId2"/>
          <a:stretch/>
        </p:blipFill>
        <p:spPr>
          <a:xfrm>
            <a:off x="3268800" y="3598200"/>
            <a:ext cx="2563200" cy="144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TextShape 3"/>
          <p:cNvSpPr txBox="1"/>
          <p:nvPr/>
        </p:nvSpPr>
        <p:spPr>
          <a:xfrm>
            <a:off x="216000" y="1093320"/>
            <a:ext cx="7920000" cy="3802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Escalares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 escalar es simplemente un único numero o valor numérico.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 ejemplo: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-12.23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código python los representamos naturalmente en su forma convencional,o bien podemos darles un nombre a través de “variables” de Python ,por ejemplo: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a=5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B=0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tipo_cambio=7.23 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TextShape 3"/>
          <p:cNvSpPr txBox="1"/>
          <p:nvPr/>
        </p:nvSpPr>
        <p:spPr>
          <a:xfrm>
            <a:off x="216000" y="1093320"/>
            <a:ext cx="8475840" cy="302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Vectores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Objeto base en álgebra lineal , es un objeto que tiene varios componentes o lista de valores  asociados , cuando es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representado en el espacio cada componente representa un eje o dimensión en el espacio.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Puede tener 2 o mas dimensiones, lo cual se traduce a 2 o mas valores asociados para cada vector.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 dimensión o tamaño es “n”, donde “n” es el tamaño o número de elementos del vector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9" name="Picture 168"/>
          <p:cNvPicPr/>
          <p:nvPr/>
        </p:nvPicPr>
        <p:blipFill>
          <a:blip r:embed="rId2"/>
          <a:stretch/>
        </p:blipFill>
        <p:spPr>
          <a:xfrm>
            <a:off x="4248000" y="3528000"/>
            <a:ext cx="856800" cy="1533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TextShape 3"/>
          <p:cNvSpPr txBox="1"/>
          <p:nvPr/>
        </p:nvSpPr>
        <p:spPr>
          <a:xfrm>
            <a:off x="216000" y="1093320"/>
            <a:ext cx="8475840" cy="302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Vectores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También llamados “arrays” o “arreglos” en programación 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Ejemplo: si queremos representar a una persona de manera vectorial, podría interesarnos su altura y edad de la siguiente manera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Usuario1 = [1.75 , 23]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Usuario2 = [1.72 , 24]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NumPy: 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Usuario1=np.array([1.75,23])</a:t>
            </a:r>
            <a:r>
              <a:t/>
            </a:r>
            <a:br/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Usuario2 = np.array([1.72,24])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792000" y="400320"/>
            <a:ext cx="8242920" cy="60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Repaso de álgebra lineal</a:t>
            </a:r>
            <a:endParaRPr lang="es-GT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448920" y="1350000"/>
            <a:ext cx="8242920" cy="350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5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t/>
            </a:r>
            <a:br/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TextShape 3"/>
          <p:cNvSpPr txBox="1"/>
          <p:nvPr/>
        </p:nvSpPr>
        <p:spPr>
          <a:xfrm>
            <a:off x="216000" y="1093320"/>
            <a:ext cx="8475840" cy="29527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Matrices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Arreglo o conjunto rectangular de elementos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 decir que esta compuesto de filas y columnas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dimensión o tamaño de una matriz es nXm, donde “n” es el número de filas, y “m” es el número de columnas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Así como usamos 1 vector para representar un objeto en programación y data science, utilizaremos una matriz para representar múltiples objetos asociado</a:t>
            </a: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algn="just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s-GT" sz="20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6" name="Picture 175"/>
          <p:cNvPicPr/>
          <p:nvPr/>
        </p:nvPicPr>
        <p:blipFill>
          <a:blip r:embed="rId2"/>
          <a:stretch/>
        </p:blipFill>
        <p:spPr>
          <a:xfrm>
            <a:off x="2952000" y="3224520"/>
            <a:ext cx="2705040" cy="1815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662</TotalTime>
  <Words>1682</Words>
  <Application>Microsoft Macintosh PowerPoint</Application>
  <PresentationFormat>On-screen Show (16:9)</PresentationFormat>
  <Paragraphs>179</Paragraphs>
  <Slides>25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Calibri</vt:lpstr>
      <vt:lpstr>DejaVu Sans</vt:lpstr>
      <vt:lpstr>Symbol</vt:lpstr>
      <vt:lpstr>Wingdings</vt:lpstr>
      <vt:lpstr>Arial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Leal Hernandez, Luis Fernando</cp:lastModifiedBy>
  <cp:revision>99</cp:revision>
  <dcterms:modified xsi:type="dcterms:W3CDTF">2018-01-18T00:51:07Z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15.0027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28</vt:i4>
  </property>
</Properties>
</file>